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23"/>
  </p:notesMasterIdLst>
  <p:sldIdLst>
    <p:sldId id="256" r:id="rId3"/>
    <p:sldId id="401" r:id="rId4"/>
    <p:sldId id="345" r:id="rId5"/>
    <p:sldId id="367" r:id="rId6"/>
    <p:sldId id="389" r:id="rId7"/>
    <p:sldId id="366" r:id="rId8"/>
    <p:sldId id="364" r:id="rId9"/>
    <p:sldId id="374" r:id="rId10"/>
    <p:sldId id="375" r:id="rId11"/>
    <p:sldId id="382" r:id="rId12"/>
    <p:sldId id="383" r:id="rId13"/>
    <p:sldId id="399" r:id="rId14"/>
    <p:sldId id="400" r:id="rId15"/>
    <p:sldId id="403" r:id="rId16"/>
    <p:sldId id="371" r:id="rId17"/>
    <p:sldId id="372" r:id="rId18"/>
    <p:sldId id="393" r:id="rId19"/>
    <p:sldId id="394" r:id="rId20"/>
    <p:sldId id="390" r:id="rId21"/>
    <p:sldId id="297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5" autoAdjust="0"/>
    <p:restoredTop sz="98227" autoAdjust="0"/>
  </p:normalViewPr>
  <p:slideViewPr>
    <p:cSldViewPr>
      <p:cViewPr>
        <p:scale>
          <a:sx n="100" d="100"/>
          <a:sy n="100" d="100"/>
        </p:scale>
        <p:origin x="-116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CE48A-E51B-42C6-958D-F95AFF4D0420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4FE2A-5086-4E99-9230-3E4B7FB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6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8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538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427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49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751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834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483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285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44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559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9313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365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8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8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8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4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8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8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1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1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1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8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7857DF9-2ED0-D948-9DC6-75665CA4399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10/21/16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6085008-BBDA-2F4B-99CE-BFF1CFD43B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53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quzhou@indiana.edu" TargetMode="External"/><Relationship Id="rId4" Type="http://schemas.openxmlformats.org/officeDocument/2006/relationships/hyperlink" Target="mailto:weigel@dkrz.d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lale@cs.indiana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EkX-JPC-Lo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175" y="1828800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dirty="0"/>
              <a:t>Bringing visibility to food security data results: </a:t>
            </a:r>
            <a:br>
              <a:rPr lang="en-US" sz="3200" dirty="0"/>
            </a:br>
            <a:r>
              <a:rPr lang="en-US" sz="3200" dirty="0" smtClean="0"/>
              <a:t>an experiment in Research Data Alliance (RDA) PID tools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Quan (Gabriel) Zhou, Inna </a:t>
            </a:r>
            <a:r>
              <a:rPr lang="en-US" sz="1600" dirty="0" err="1" smtClean="0"/>
              <a:t>Kouper</a:t>
            </a:r>
            <a:r>
              <a:rPr lang="en-US" sz="1600" dirty="0" smtClean="0"/>
              <a:t> and Beth Plale</a:t>
            </a:r>
          </a:p>
          <a:p>
            <a:r>
              <a:rPr lang="en-US" sz="1600" dirty="0" smtClean="0"/>
              <a:t>Indiana University</a:t>
            </a:r>
          </a:p>
          <a:p>
            <a:r>
              <a:rPr lang="en-US" sz="1600" dirty="0" smtClean="0"/>
              <a:t>Jason </a:t>
            </a:r>
            <a:r>
              <a:rPr lang="en-US" sz="1600" dirty="0" err="1" smtClean="0"/>
              <a:t>Haga</a:t>
            </a:r>
            <a:endParaRPr lang="en-US" sz="1600" dirty="0" smtClean="0"/>
          </a:p>
          <a:p>
            <a:r>
              <a:rPr lang="en-US" sz="1600" dirty="0" smtClean="0"/>
              <a:t>AIST, Japan</a:t>
            </a:r>
          </a:p>
          <a:p>
            <a:r>
              <a:rPr lang="en-US" sz="1600" dirty="0" smtClean="0"/>
              <a:t> Venice </a:t>
            </a:r>
            <a:r>
              <a:rPr lang="en-US" sz="1600" dirty="0" err="1" smtClean="0"/>
              <a:t>Juanillas</a:t>
            </a:r>
            <a:r>
              <a:rPr lang="en-US" sz="1600" dirty="0"/>
              <a:t> </a:t>
            </a:r>
            <a:r>
              <a:rPr lang="en-US" sz="1600" dirty="0" smtClean="0"/>
              <a:t>and </a:t>
            </a:r>
            <a:r>
              <a:rPr lang="en-US" sz="1600" dirty="0" err="1" smtClean="0"/>
              <a:t>Ramil</a:t>
            </a:r>
            <a:r>
              <a:rPr lang="en-US" sz="1600" dirty="0" smtClean="0"/>
              <a:t> </a:t>
            </a:r>
            <a:r>
              <a:rPr lang="en-US" sz="1600" dirty="0" err="1" smtClean="0"/>
              <a:t>Mauleon</a:t>
            </a:r>
            <a:endParaRPr lang="en-US" sz="1600" dirty="0" smtClean="0"/>
          </a:p>
          <a:p>
            <a:r>
              <a:rPr lang="en-US" sz="1600" dirty="0" smtClean="0"/>
              <a:t>International Rice Research Institute</a:t>
            </a:r>
            <a:endParaRPr lang="en-US" sz="1600" dirty="0"/>
          </a:p>
        </p:txBody>
      </p:sp>
      <p:pic>
        <p:nvPicPr>
          <p:cNvPr id="6" name="Picture 5" descr="rda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601" y="524910"/>
            <a:ext cx="2274428" cy="553959"/>
          </a:xfrm>
          <a:prstGeom prst="rect">
            <a:avLst/>
          </a:prstGeom>
        </p:spPr>
      </p:pic>
      <p:pic>
        <p:nvPicPr>
          <p:cNvPr id="7" name="Picture 6" descr="lm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247" y="2440698"/>
            <a:ext cx="1555561" cy="574201"/>
          </a:xfrm>
          <a:prstGeom prst="rect">
            <a:avLst/>
          </a:prstGeom>
        </p:spPr>
      </p:pic>
      <p:pic>
        <p:nvPicPr>
          <p:cNvPr id="9" name="Picture 8" descr="rda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302" y="431052"/>
            <a:ext cx="6885330" cy="1676989"/>
          </a:xfrm>
          <a:prstGeom prst="rect">
            <a:avLst/>
          </a:prstGeom>
        </p:spPr>
      </p:pic>
      <p:pic>
        <p:nvPicPr>
          <p:cNvPr id="10" name="Picture 9" descr="lm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947" y="2346846"/>
            <a:ext cx="4709117" cy="1738265"/>
          </a:xfrm>
          <a:prstGeom prst="rect">
            <a:avLst/>
          </a:prstGeom>
        </p:spPr>
      </p:pic>
      <p:pic>
        <p:nvPicPr>
          <p:cNvPr id="11" name="Picture 10" descr="rda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02" y="583452"/>
            <a:ext cx="6885330" cy="1676989"/>
          </a:xfrm>
          <a:prstGeom prst="rect">
            <a:avLst/>
          </a:prstGeom>
        </p:spPr>
      </p:pic>
      <p:pic>
        <p:nvPicPr>
          <p:cNvPr id="12" name="Picture 11" descr="IRR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4800"/>
            <a:ext cx="857250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83" y="135530"/>
            <a:ext cx="1246877" cy="9628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04800"/>
            <a:ext cx="2057393" cy="685800"/>
          </a:xfrm>
          <a:prstGeom prst="rect">
            <a:avLst/>
          </a:prstGeom>
        </p:spPr>
      </p:pic>
      <p:pic>
        <p:nvPicPr>
          <p:cNvPr id="19" name="Picture 18" descr="Pasted Graphic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"/>
            <a:ext cx="2834639" cy="68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6248400"/>
            <a:ext cx="372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National Data Service Workshop, Oct 2016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748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PIT/DTR Service Benchmark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Arial"/>
              </a:rPr>
              <a:t>Our benchmark </a:t>
            </a:r>
            <a:r>
              <a:rPr lang="en-US" dirty="0" smtClean="0">
                <a:cs typeface="Arial"/>
              </a:rPr>
              <a:t>metrics are as follows</a:t>
            </a:r>
          </a:p>
          <a:p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cs typeface="Arial"/>
              </a:rPr>
              <a:t>Throughput</a:t>
            </a:r>
            <a:r>
              <a:rPr lang="en-US" dirty="0" smtClean="0">
                <a:cs typeface="Arial"/>
              </a:rPr>
              <a:t> as requests </a:t>
            </a:r>
            <a:r>
              <a:rPr lang="en-US" dirty="0">
                <a:cs typeface="Arial"/>
              </a:rPr>
              <a:t>per </a:t>
            </a:r>
            <a:r>
              <a:rPr lang="en-US" dirty="0" smtClean="0">
                <a:cs typeface="Arial"/>
              </a:rPr>
              <a:t>second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cs typeface="Arial"/>
              </a:rPr>
              <a:t>Response </a:t>
            </a:r>
            <a:r>
              <a:rPr lang="en-US" b="1" dirty="0" smtClean="0">
                <a:cs typeface="Arial"/>
              </a:rPr>
              <a:t>time</a:t>
            </a:r>
            <a:r>
              <a:rPr lang="en-US" b="1" dirty="0">
                <a:cs typeface="Arial"/>
              </a:rPr>
              <a:t> </a:t>
            </a:r>
            <a:r>
              <a:rPr lang="en-US" dirty="0" smtClean="0">
                <a:cs typeface="Arial"/>
              </a:rPr>
              <a:t>as </a:t>
            </a:r>
            <a:r>
              <a:rPr lang="en-US" dirty="0">
                <a:cs typeface="Arial"/>
              </a:rPr>
              <a:t>elapsed time from </a:t>
            </a:r>
            <a:r>
              <a:rPr lang="en-US" dirty="0" smtClean="0">
                <a:cs typeface="Arial"/>
              </a:rPr>
              <a:t>request send to receipt at client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cs typeface="Arial"/>
              </a:rPr>
              <a:t>Service </a:t>
            </a:r>
            <a:r>
              <a:rPr lang="en-US" b="1" dirty="0">
                <a:cs typeface="Arial"/>
              </a:rPr>
              <a:t>response time/throughput over </a:t>
            </a:r>
            <a:r>
              <a:rPr lang="en-US" b="1" dirty="0" smtClean="0">
                <a:cs typeface="Arial"/>
              </a:rPr>
              <a:t>time:  </a:t>
            </a:r>
            <a:r>
              <a:rPr lang="en-US" dirty="0" smtClean="0">
                <a:cs typeface="Arial"/>
              </a:rPr>
              <a:t>capture </a:t>
            </a:r>
            <a:r>
              <a:rPr lang="en-US" dirty="0">
                <a:cs typeface="Arial"/>
              </a:rPr>
              <a:t>jitter of international </a:t>
            </a:r>
            <a:r>
              <a:rPr lang="en-US" dirty="0" smtClean="0">
                <a:cs typeface="Arial"/>
              </a:rPr>
              <a:t>networks</a:t>
            </a:r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Benchmark 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workload</a:t>
            </a:r>
            <a:r>
              <a:rPr lang="zh-CN" altLang="en-US" dirty="0" smtClean="0"/>
              <a:t> </a:t>
            </a:r>
            <a:r>
              <a:rPr lang="en-US" dirty="0" smtClean="0"/>
              <a:t>consists of mix of GET/POST on attributes of different granularity of</a:t>
            </a:r>
            <a:r>
              <a:rPr lang="zh-CN" altLang="en-US" dirty="0" smtClean="0"/>
              <a:t> </a:t>
            </a:r>
            <a:r>
              <a:rPr lang="en-US" dirty="0" smtClean="0"/>
              <a:t>Data Type Registry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altLang="zh-CN" dirty="0">
                <a:solidFill>
                  <a:prstClr val="black"/>
                </a:solidFill>
                <a:latin typeface="Gill Sans MT"/>
              </a:rPr>
              <a:t>9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176701"/>
              </p:ext>
            </p:extLst>
          </p:nvPr>
        </p:nvGraphicFramePr>
        <p:xfrm>
          <a:off x="533400" y="4419600"/>
          <a:ext cx="8374456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" name="Document" r:id="rId4" imgW="5638800" imgH="1282700" progId="Word.Document.12">
                  <p:embed/>
                </p:oleObj>
              </mc:Choice>
              <mc:Fallback>
                <p:oleObj name="Document" r:id="rId4" imgW="5638800" imgH="1282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4419600"/>
                        <a:ext cx="8374456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849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framework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7818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altLang="zh-CN" dirty="0" smtClean="0">
                <a:solidFill>
                  <a:prstClr val="black"/>
                </a:solidFill>
                <a:latin typeface="Gill Sans MT"/>
              </a:rPr>
              <a:t>1</a:t>
            </a:r>
            <a:r>
              <a:rPr lang="en-US" altLang="zh-CN" dirty="0">
                <a:solidFill>
                  <a:prstClr val="black"/>
                </a:solidFill>
                <a:latin typeface="Gill Sans MT"/>
              </a:rPr>
              <a:t>0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4070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1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Response time: SDSC/AIST as Initiator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altLang="zh-CN" dirty="0" smtClean="0">
                <a:solidFill>
                  <a:prstClr val="black"/>
                </a:solidFill>
                <a:latin typeface="Gill Sans MT"/>
              </a:rPr>
              <a:t>1</a:t>
            </a:r>
            <a:r>
              <a:rPr lang="en-US" altLang="zh-CN" dirty="0">
                <a:solidFill>
                  <a:prstClr val="black"/>
                </a:solidFill>
                <a:latin typeface="Gill Sans MT"/>
              </a:rPr>
              <a:t>1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pic>
        <p:nvPicPr>
          <p:cNvPr id="12" name="Picture 11" descr="test (2) (copy) (4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6"/>
          <a:stretch/>
        </p:blipFill>
        <p:spPr>
          <a:xfrm>
            <a:off x="304800" y="685800"/>
            <a:ext cx="8458200" cy="51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0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1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Throughput: SDSC/AIST as initiator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altLang="zh-CN" dirty="0" smtClean="0">
                <a:solidFill>
                  <a:prstClr val="black"/>
                </a:solidFill>
                <a:latin typeface="Gill Sans MT"/>
              </a:rPr>
              <a:t>1</a:t>
            </a:r>
            <a:r>
              <a:rPr lang="en-US" altLang="zh-CN" dirty="0">
                <a:solidFill>
                  <a:prstClr val="black"/>
                </a:solidFill>
                <a:latin typeface="Gill Sans MT"/>
              </a:rPr>
              <a:t>2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pic>
        <p:nvPicPr>
          <p:cNvPr id="12" name="Picture 11" descr="Plot 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799"/>
            <a:ext cx="8763000" cy="49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1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1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SDSC</a:t>
            </a:r>
            <a:r>
              <a:rPr lang="en-US" altLang="zh-CN" sz="3200" dirty="0" smtClean="0"/>
              <a:t>-&gt;AIST: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PID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metadata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VS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Landing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page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13</a:t>
            </a:r>
          </a:p>
        </p:txBody>
      </p:sp>
      <p:pic>
        <p:nvPicPr>
          <p:cNvPr id="3" name="Picture 2" descr="Plot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435925" cy="3048000"/>
          </a:xfrm>
          <a:prstGeom prst="rect">
            <a:avLst/>
          </a:prstGeom>
        </p:spPr>
      </p:pic>
      <p:pic>
        <p:nvPicPr>
          <p:cNvPr id="4" name="Picture 3" descr="Plot 7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57600"/>
            <a:ext cx="516412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1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dirty="0">
                <a:cs typeface="Arial"/>
              </a:rPr>
              <a:t>The PRAGMA </a:t>
            </a:r>
            <a:r>
              <a:rPr lang="en-US" dirty="0" smtClean="0">
                <a:cs typeface="Arial"/>
              </a:rPr>
              <a:t>Data </a:t>
            </a:r>
            <a:r>
              <a:rPr lang="en-US" dirty="0">
                <a:cs typeface="Arial"/>
              </a:rPr>
              <a:t>Services is a user transparent means of harvesting DOs from applications and assignment of PIDs to scientific </a:t>
            </a:r>
            <a:r>
              <a:rPr lang="en-US" dirty="0" smtClean="0">
                <a:cs typeface="Arial"/>
              </a:rPr>
              <a:t>outcomes</a:t>
            </a:r>
          </a:p>
          <a:p>
            <a:pPr lvl="1">
              <a:spcAft>
                <a:spcPts val="1000"/>
              </a:spcAft>
            </a:pPr>
            <a:r>
              <a:rPr lang="en-US" dirty="0" smtClean="0">
                <a:cs typeface="Arial"/>
              </a:rPr>
              <a:t>Modular architecture, informed by core members of the rice genomics team</a:t>
            </a:r>
          </a:p>
          <a:p>
            <a:pPr lvl="1">
              <a:spcAft>
                <a:spcPts val="1000"/>
              </a:spcAft>
            </a:pPr>
            <a:r>
              <a:rPr lang="en-US" dirty="0" smtClean="0">
                <a:cs typeface="Arial"/>
              </a:rPr>
              <a:t>Software is stable. </a:t>
            </a:r>
          </a:p>
          <a:p>
            <a:pPr lvl="1">
              <a:spcAft>
                <a:spcPts val="1000"/>
              </a:spcAft>
            </a:pPr>
            <a:r>
              <a:rPr lang="en-US" dirty="0" smtClean="0">
                <a:cs typeface="Arial"/>
              </a:rPr>
              <a:t>Built with default PIT</a:t>
            </a:r>
            <a:r>
              <a:rPr lang="zh-CN" altLang="en-US" dirty="0" smtClean="0">
                <a:cs typeface="Arial"/>
              </a:rPr>
              <a:t> </a:t>
            </a:r>
            <a:r>
              <a:rPr lang="en-US" altLang="zh-CN" dirty="0" smtClean="0">
                <a:cs typeface="Arial"/>
              </a:rPr>
              <a:t>Profile</a:t>
            </a:r>
            <a:r>
              <a:rPr lang="zh-CN" altLang="en-US" dirty="0" smtClean="0">
                <a:cs typeface="Arial"/>
              </a:rPr>
              <a:t> </a:t>
            </a:r>
            <a:r>
              <a:rPr lang="en-US" dirty="0" smtClean="0">
                <a:cs typeface="Arial"/>
              </a:rPr>
              <a:t>(RDA inside!)</a:t>
            </a:r>
          </a:p>
          <a:p>
            <a:pPr lvl="1">
              <a:spcAft>
                <a:spcPts val="1000"/>
              </a:spcAft>
            </a:pPr>
            <a:endParaRPr lang="en-US" dirty="0">
              <a:cs typeface="Arial"/>
            </a:endParaRPr>
          </a:p>
          <a:p>
            <a:pPr lvl="1">
              <a:spcAft>
                <a:spcPts val="1000"/>
              </a:spcAft>
            </a:pPr>
            <a:r>
              <a:rPr lang="en-US" dirty="0" smtClean="0">
                <a:cs typeface="Arial"/>
              </a:rPr>
              <a:t>High-impact, multi-disciplinary effort in the Pacific Rim</a:t>
            </a:r>
          </a:p>
          <a:p>
            <a:pPr lvl="1">
              <a:spcAft>
                <a:spcPts val="1000"/>
              </a:spcAft>
            </a:pPr>
            <a:r>
              <a:rPr lang="en-US" dirty="0" smtClean="0">
                <a:cs typeface="Arial"/>
              </a:rPr>
              <a:t>Cross WG interactions in RDA (Rice Data Interoperability)</a:t>
            </a:r>
            <a:endParaRPr lang="en-US" dirty="0"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1</a:t>
            </a:r>
            <a:r>
              <a:rPr lang="en-US" altLang="zh-CN" dirty="0"/>
              <a:t>4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419600"/>
            <a:ext cx="914400" cy="5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7086600" cy="493776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cs typeface="Arial"/>
              </a:rPr>
              <a:t>Harden PID services for IRRI rice genomics community</a:t>
            </a:r>
          </a:p>
          <a:p>
            <a:pPr lvl="1"/>
            <a:r>
              <a:rPr lang="en-US" sz="2400" dirty="0" smtClean="0">
                <a:cs typeface="Arial"/>
              </a:rPr>
              <a:t>User study</a:t>
            </a:r>
          </a:p>
          <a:p>
            <a:pPr lvl="1"/>
            <a:r>
              <a:rPr lang="en-US" sz="2400" dirty="0" smtClean="0">
                <a:cs typeface="Arial"/>
              </a:rPr>
              <a:t>User interface improvements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 smtClean="0">
                <a:cs typeface="Arial"/>
              </a:rPr>
              <a:t>Define and convey to users policy issues on sharing results</a:t>
            </a:r>
          </a:p>
          <a:p>
            <a:pPr lvl="1"/>
            <a:r>
              <a:rPr lang="en-US" sz="2400" dirty="0" smtClean="0">
                <a:cs typeface="Arial"/>
              </a:rPr>
              <a:t>Release anticipated early 2017</a:t>
            </a:r>
            <a:endParaRPr lang="en-US" sz="2400" dirty="0">
              <a:cs typeface="Arial"/>
            </a:endParaRPr>
          </a:p>
          <a:p>
            <a:r>
              <a:rPr lang="en-US" sz="2400" dirty="0" smtClean="0">
                <a:cs typeface="Arial"/>
              </a:rPr>
              <a:t>Growing US Engagement in PID use through RDA</a:t>
            </a:r>
            <a:r>
              <a:rPr lang="zh-CN" altLang="en-US" sz="2400" dirty="0" smtClean="0">
                <a:cs typeface="Arial"/>
              </a:rPr>
              <a:t> </a:t>
            </a:r>
            <a:r>
              <a:rPr lang="en-US" altLang="zh-CN" sz="2400" dirty="0" smtClean="0">
                <a:cs typeface="Arial"/>
              </a:rPr>
              <a:t>and</a:t>
            </a:r>
            <a:r>
              <a:rPr lang="zh-CN" altLang="en-US" sz="2400" dirty="0" smtClean="0">
                <a:cs typeface="Arial"/>
              </a:rPr>
              <a:t> </a:t>
            </a:r>
            <a:r>
              <a:rPr lang="en-US" altLang="zh-CN" sz="2400" dirty="0" smtClean="0">
                <a:cs typeface="Arial"/>
              </a:rPr>
              <a:t>NDS</a:t>
            </a:r>
            <a:endParaRPr lang="en-US" sz="2400" dirty="0" smtClean="0">
              <a:cs typeface="Arial"/>
            </a:endParaRPr>
          </a:p>
          <a:p>
            <a:pPr lvl="1"/>
            <a:r>
              <a:rPr lang="en-US" sz="2400" dirty="0" smtClean="0">
                <a:cs typeface="Arial"/>
              </a:rPr>
              <a:t>Lead effort (Beth Plale, Tobias </a:t>
            </a:r>
            <a:r>
              <a:rPr lang="en-US" sz="2400" dirty="0" err="1" smtClean="0">
                <a:cs typeface="Arial"/>
              </a:rPr>
              <a:t>Wiegel</a:t>
            </a:r>
            <a:r>
              <a:rPr lang="en-US" sz="2400" dirty="0" smtClean="0">
                <a:cs typeface="Arial"/>
              </a:rPr>
              <a:t>) in RDA to define minimal metadata for PIDs</a:t>
            </a:r>
          </a:p>
          <a:p>
            <a:pPr lvl="1"/>
            <a:r>
              <a:rPr lang="en-US" sz="2400" dirty="0" smtClean="0">
                <a:cs typeface="Arial"/>
              </a:rPr>
              <a:t>Currently in RDA Data Fabric IG; in process of forming working group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</a:t>
            </a:r>
            <a:r>
              <a:rPr lang="en-US" altLang="zh-CN" dirty="0" smtClean="0"/>
              <a:t>1</a:t>
            </a:r>
            <a:r>
              <a:rPr lang="zh-CN" altLang="zh-CN" dirty="0"/>
              <a:t>5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0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4600" y="2819400"/>
            <a:ext cx="4800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Why important? </a:t>
            </a:r>
            <a:br>
              <a:rPr lang="en-US" dirty="0" smtClean="0"/>
            </a:br>
            <a:r>
              <a:rPr lang="en-US" dirty="0" smtClean="0"/>
              <a:t>PIDs for all sorts of uses, not necessarily just tied to publishing of datasets associated with publications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4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Imagine a world where PIDs identify just about everything:</a:t>
            </a:r>
            <a:br>
              <a:rPr lang="en-US" sz="2800" dirty="0"/>
            </a:br>
            <a:r>
              <a:rPr lang="en-US" sz="2800" dirty="0"/>
              <a:t>- Internet of Things</a:t>
            </a:r>
            <a:br>
              <a:rPr lang="en-US" sz="2800" dirty="0"/>
            </a:br>
            <a:r>
              <a:rPr lang="en-US" sz="2800" dirty="0"/>
              <a:t>- Movie clips</a:t>
            </a:r>
            <a:br>
              <a:rPr lang="en-US" sz="2800" dirty="0"/>
            </a:br>
            <a:r>
              <a:rPr lang="en-US" sz="2800" dirty="0"/>
              <a:t>- Pages from digitized books</a:t>
            </a:r>
            <a:br>
              <a:rPr lang="en-US" sz="2800" dirty="0"/>
            </a:br>
            <a:r>
              <a:rPr lang="en-US" sz="2800" dirty="0"/>
              <a:t>- Baby food containers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Imagine an Internet (software) client that is handed a list of a billion IDs.  How will the client quickly </a:t>
            </a:r>
            <a:r>
              <a:rPr lang="en-US" sz="2800" dirty="0" smtClean="0"/>
              <a:t>go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through </a:t>
            </a:r>
            <a:r>
              <a:rPr lang="en-US" sz="2800" dirty="0"/>
              <a:t>the list to find, say, the entities that are research data?</a:t>
            </a:r>
            <a:endParaRPr lang="en-US" dirty="0"/>
          </a:p>
        </p:txBody>
      </p:sp>
      <p:pic>
        <p:nvPicPr>
          <p:cNvPr id="2" name="Picture 1" descr="Screen Shot 2016-09-28 at 10.13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26" y="1767134"/>
            <a:ext cx="1790700" cy="1092200"/>
          </a:xfrm>
          <a:prstGeom prst="rect">
            <a:avLst/>
          </a:prstGeom>
        </p:spPr>
      </p:pic>
      <p:pic>
        <p:nvPicPr>
          <p:cNvPr id="3" name="Picture 2" descr="Lidorkp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05" y="2690642"/>
            <a:ext cx="1110847" cy="990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20" y="2015637"/>
            <a:ext cx="714264" cy="1062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</a:t>
            </a:r>
            <a:r>
              <a:rPr lang="en-US" altLang="zh-CN" dirty="0" smtClean="0"/>
              <a:t>17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0" y="2072640"/>
            <a:ext cx="4495800" cy="4937760"/>
          </a:xfrm>
        </p:spPr>
        <p:txBody>
          <a:bodyPr>
            <a:normAutofit/>
          </a:bodyPr>
          <a:lstStyle/>
          <a:p>
            <a:r>
              <a:rPr lang="en-US" sz="1400" dirty="0" smtClean="0"/>
              <a:t>Data Provider Subgroup – Digital Humanities</a:t>
            </a:r>
          </a:p>
          <a:p>
            <a:pPr lvl="1"/>
            <a:r>
              <a:rPr lang="en-US" sz="1400" dirty="0"/>
              <a:t>1. Bridget Almas, </a:t>
            </a:r>
            <a:r>
              <a:rPr lang="en-US" sz="1400" dirty="0" smtClean="0"/>
              <a:t>Tufts </a:t>
            </a:r>
          </a:p>
          <a:p>
            <a:pPr lvl="1"/>
            <a:r>
              <a:rPr lang="en-US" sz="1400" dirty="0" smtClean="0"/>
              <a:t>2</a:t>
            </a:r>
            <a:r>
              <a:rPr lang="en-US" sz="1400" dirty="0"/>
              <a:t>. Ulrich </a:t>
            </a:r>
            <a:r>
              <a:rPr lang="en-US" sz="1400" dirty="0" err="1"/>
              <a:t>Schwarzmann</a:t>
            </a:r>
            <a:r>
              <a:rPr lang="en-US" sz="1400" dirty="0"/>
              <a:t>, GWDG, </a:t>
            </a:r>
            <a:r>
              <a:rPr lang="en-US" sz="1400" dirty="0" smtClean="0"/>
              <a:t>Germany</a:t>
            </a:r>
            <a:endParaRPr lang="en-US" sz="1400" dirty="0"/>
          </a:p>
          <a:p>
            <a:pPr lvl="1"/>
            <a:r>
              <a:rPr lang="en-US" sz="1400" dirty="0" smtClean="0"/>
              <a:t>3</a:t>
            </a:r>
            <a:r>
              <a:rPr lang="en-US" sz="1400" dirty="0"/>
              <a:t>. </a:t>
            </a:r>
            <a:r>
              <a:rPr lang="en-US" sz="1400" dirty="0" smtClean="0"/>
              <a:t>Beth Plale, </a:t>
            </a:r>
            <a:r>
              <a:rPr lang="en-US" sz="1400" dirty="0"/>
              <a:t>Indiana </a:t>
            </a:r>
            <a:r>
              <a:rPr lang="en-US" sz="1400" dirty="0" smtClean="0"/>
              <a:t>University</a:t>
            </a:r>
            <a:endParaRPr lang="en-US" sz="1400" dirty="0"/>
          </a:p>
          <a:p>
            <a:r>
              <a:rPr lang="en-US" sz="1400" dirty="0" smtClean="0"/>
              <a:t>Data Provider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Subgroup</a:t>
            </a:r>
            <a:r>
              <a:rPr lang="en-US" sz="1400" dirty="0" smtClean="0"/>
              <a:t> – Natural/Physical Science</a:t>
            </a:r>
          </a:p>
          <a:p>
            <a:pPr lvl="1">
              <a:buFont typeface="Wingdings 3" charset="2"/>
              <a:buChar char=""/>
            </a:pPr>
            <a:r>
              <a:rPr lang="en-US" sz="1400" dirty="0"/>
              <a:t>1. Stuart Chalk, </a:t>
            </a:r>
            <a:r>
              <a:rPr lang="en-US" sz="1400" dirty="0" err="1"/>
              <a:t>Univ</a:t>
            </a:r>
            <a:r>
              <a:rPr lang="en-US" sz="1400" dirty="0"/>
              <a:t> North </a:t>
            </a:r>
            <a:r>
              <a:rPr lang="en-US" sz="1400" dirty="0" smtClean="0"/>
              <a:t>Florida</a:t>
            </a:r>
          </a:p>
          <a:p>
            <a:pPr lvl="1">
              <a:buFont typeface="Wingdings 3" charset="2"/>
              <a:buChar char=""/>
            </a:pPr>
            <a:r>
              <a:rPr lang="en-US" sz="1400" dirty="0" smtClean="0"/>
              <a:t>2</a:t>
            </a:r>
            <a:r>
              <a:rPr lang="en-US" sz="1400" dirty="0"/>
              <a:t>. Alex Thompson, </a:t>
            </a:r>
            <a:r>
              <a:rPr lang="en-US" sz="1400" dirty="0" err="1" smtClean="0"/>
              <a:t>iDigBio</a:t>
            </a:r>
            <a:endParaRPr lang="en-US" sz="1400" dirty="0" smtClean="0"/>
          </a:p>
          <a:p>
            <a:pPr lvl="1">
              <a:buFont typeface="Wingdings 3" charset="2"/>
              <a:buChar char=""/>
            </a:pPr>
            <a:r>
              <a:rPr lang="en-US" sz="1400" dirty="0" smtClean="0"/>
              <a:t>3</a:t>
            </a:r>
            <a:r>
              <a:rPr lang="en-US" sz="1400" dirty="0"/>
              <a:t>. </a:t>
            </a:r>
            <a:r>
              <a:rPr lang="en-US" sz="1400" dirty="0" err="1" smtClean="0"/>
              <a:t>Yunqiang</a:t>
            </a:r>
            <a:r>
              <a:rPr lang="en-US" sz="1400" dirty="0" smtClean="0"/>
              <a:t> </a:t>
            </a:r>
            <a:r>
              <a:rPr lang="en-US" sz="1400" dirty="0"/>
              <a:t>Zhu, Institute for Geographic Sciences and Natural Resources, CAS, </a:t>
            </a:r>
            <a:r>
              <a:rPr lang="en-US" sz="1400" dirty="0" smtClean="0"/>
              <a:t>China </a:t>
            </a:r>
          </a:p>
          <a:p>
            <a:pPr lvl="1">
              <a:buFont typeface="Wingdings 3" charset="2"/>
              <a:buChar char=""/>
            </a:pPr>
            <a:r>
              <a:rPr lang="en-US" sz="1400" dirty="0" smtClean="0"/>
              <a:t>4</a:t>
            </a:r>
            <a:r>
              <a:rPr lang="en-US" sz="1400" dirty="0"/>
              <a:t>. </a:t>
            </a:r>
            <a:r>
              <a:rPr lang="en-US" sz="1400" dirty="0" err="1"/>
              <a:t>Cyndy</a:t>
            </a:r>
            <a:r>
              <a:rPr lang="en-US" sz="1400" dirty="0"/>
              <a:t> Chandler, Woods </a:t>
            </a:r>
            <a:r>
              <a:rPr lang="en-US" sz="1400" dirty="0" smtClean="0"/>
              <a:t>Hole </a:t>
            </a:r>
          </a:p>
          <a:p>
            <a:pPr lvl="1">
              <a:buFont typeface="Wingdings 3" charset="2"/>
              <a:buChar char=""/>
            </a:pPr>
            <a:r>
              <a:rPr lang="en-US" sz="1400" dirty="0" smtClean="0"/>
              <a:t>5</a:t>
            </a:r>
            <a:r>
              <a:rPr lang="en-US" sz="1400" dirty="0"/>
              <a:t>. Stuart Rhea</a:t>
            </a:r>
            <a:r>
              <a:rPr lang="en-US" sz="1400" dirty="0" smtClean="0"/>
              <a:t>,  </a:t>
            </a:r>
            <a:r>
              <a:rPr lang="en-US" sz="1400" dirty="0" err="1" smtClean="0"/>
              <a:t>AgConnections</a:t>
            </a:r>
            <a:endParaRPr lang="en-US" sz="1400" dirty="0"/>
          </a:p>
          <a:p>
            <a:pPr lvl="1">
              <a:buFont typeface="Wingdings 3" charset="2"/>
              <a:buChar char=""/>
            </a:pPr>
            <a:r>
              <a:rPr lang="en-US" sz="1400" dirty="0" smtClean="0"/>
              <a:t>6</a:t>
            </a:r>
            <a:r>
              <a:rPr lang="en-US" sz="1400" dirty="0"/>
              <a:t>. Mario Silva, Institute for Systems and Computer Engineering, Portugal </a:t>
            </a:r>
          </a:p>
          <a:p>
            <a:pPr lvl="1">
              <a:buFont typeface="Wingdings 3" charset="2"/>
              <a:buChar char=""/>
            </a:pPr>
            <a:r>
              <a:rPr lang="en-US" sz="1400" dirty="0" smtClean="0"/>
              <a:t>7</a:t>
            </a:r>
            <a:r>
              <a:rPr lang="en-US" sz="1400" dirty="0"/>
              <a:t>. Beth </a:t>
            </a:r>
            <a:r>
              <a:rPr lang="en-US" sz="1400" dirty="0" err="1"/>
              <a:t>Plale</a:t>
            </a:r>
            <a:r>
              <a:rPr lang="en-US" sz="1400" dirty="0"/>
              <a:t>, </a:t>
            </a:r>
            <a:r>
              <a:rPr lang="en-US" sz="1400" dirty="0" smtClean="0"/>
              <a:t>Indiana University</a:t>
            </a:r>
          </a:p>
          <a:p>
            <a:pPr lvl="1">
              <a:buFont typeface="Wingdings 3" charset="2"/>
              <a:buChar char=""/>
            </a:pPr>
            <a:r>
              <a:rPr lang="en-US" sz="1400" dirty="0" smtClean="0"/>
              <a:t>8</a:t>
            </a:r>
            <a:r>
              <a:rPr lang="en-US" sz="1400" dirty="0"/>
              <a:t>. Tobias </a:t>
            </a:r>
            <a:r>
              <a:rPr lang="en-US" sz="1400" dirty="0" err="1"/>
              <a:t>Weigel</a:t>
            </a:r>
            <a:r>
              <a:rPr lang="en-US" sz="1400" dirty="0"/>
              <a:t>, DKRZ, </a:t>
            </a:r>
            <a:r>
              <a:rPr lang="en-US" sz="1400" dirty="0" smtClean="0"/>
              <a:t>Germany</a:t>
            </a:r>
          </a:p>
          <a:p>
            <a:pPr>
              <a:buFont typeface="Wingdings 3" charset="2"/>
              <a:buChar char=""/>
            </a:pPr>
            <a:endParaRPr lang="en-US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2286000"/>
            <a:ext cx="4495800" cy="49377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Data Consumer Subgroup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– Digital Humanities</a:t>
            </a:r>
          </a:p>
          <a:p>
            <a:pPr lvl="1"/>
            <a:r>
              <a:rPr lang="en-US" sz="1400" dirty="0" smtClean="0"/>
              <a:t>1.  </a:t>
            </a:r>
            <a:r>
              <a:rPr lang="en-US" sz="1400" dirty="0" err="1" smtClean="0"/>
              <a:t>Daan</a:t>
            </a:r>
            <a:r>
              <a:rPr lang="en-US" sz="1400" dirty="0" smtClean="0"/>
              <a:t> </a:t>
            </a:r>
            <a:r>
              <a:rPr lang="en-US" sz="1400" dirty="0" err="1" smtClean="0"/>
              <a:t>Broeder</a:t>
            </a:r>
            <a:r>
              <a:rPr lang="en-US" sz="1400" dirty="0" smtClean="0"/>
              <a:t>,  MPI</a:t>
            </a:r>
          </a:p>
          <a:p>
            <a:pPr lvl="1"/>
            <a:r>
              <a:rPr lang="en-US" sz="1400" dirty="0" smtClean="0"/>
              <a:t>2.  Mike Jones, </a:t>
            </a:r>
            <a:r>
              <a:rPr lang="en-US" sz="1400" dirty="0" err="1" smtClean="0"/>
              <a:t>Mendeley</a:t>
            </a:r>
            <a:endParaRPr lang="en-US" sz="1400" dirty="0" smtClean="0"/>
          </a:p>
          <a:p>
            <a:pPr lvl="1"/>
            <a:r>
              <a:rPr lang="en-US" sz="1400" dirty="0" smtClean="0"/>
              <a:t>3.  Beth Plale,  Data To Insight Center, Indiana University</a:t>
            </a:r>
          </a:p>
          <a:p>
            <a:pPr>
              <a:buFont typeface="Wingdings 3" charset="2"/>
              <a:buChar char=""/>
            </a:pPr>
            <a:r>
              <a:rPr lang="en-US" sz="1400" dirty="0" smtClean="0"/>
              <a:t>Data Consumer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Subgroup</a:t>
            </a:r>
            <a:r>
              <a:rPr lang="en-US" sz="1400" dirty="0" smtClean="0"/>
              <a:t> – Natural/Physical Science</a:t>
            </a:r>
          </a:p>
          <a:p>
            <a:pPr lvl="1"/>
            <a:r>
              <a:rPr lang="en-US" sz="1400" dirty="0" smtClean="0"/>
              <a:t>1. Stuart Chalk, </a:t>
            </a:r>
            <a:r>
              <a:rPr lang="en-US" sz="1400" dirty="0" err="1" smtClean="0"/>
              <a:t>Univ</a:t>
            </a:r>
            <a:r>
              <a:rPr lang="en-US" sz="1400" dirty="0" smtClean="0"/>
              <a:t> North Florida</a:t>
            </a:r>
          </a:p>
          <a:p>
            <a:pPr lvl="1"/>
            <a:r>
              <a:rPr lang="en-US" sz="1400" dirty="0" smtClean="0"/>
              <a:t>2.  Alex Thompson, </a:t>
            </a:r>
            <a:r>
              <a:rPr lang="en-US" sz="1400" dirty="0" err="1" smtClean="0"/>
              <a:t>iDigBio</a:t>
            </a:r>
            <a:endParaRPr lang="en-US" sz="1400" dirty="0"/>
          </a:p>
          <a:p>
            <a:pPr lvl="1"/>
            <a:r>
              <a:rPr lang="en-US" sz="1400" dirty="0" smtClean="0"/>
              <a:t>3. Kei </a:t>
            </a:r>
            <a:r>
              <a:rPr lang="en-US" sz="1400" dirty="0" err="1" smtClean="0"/>
              <a:t>Kurakawa</a:t>
            </a:r>
            <a:r>
              <a:rPr lang="en-US" sz="1400" dirty="0" smtClean="0"/>
              <a:t>, Nat’l Institute of Informatics, Japan</a:t>
            </a:r>
          </a:p>
          <a:p>
            <a:pPr lvl="1"/>
            <a:r>
              <a:rPr lang="en-US" sz="1400" dirty="0" smtClean="0"/>
              <a:t>4. </a:t>
            </a:r>
            <a:r>
              <a:rPr lang="en-US" sz="1400" dirty="0" err="1" smtClean="0"/>
              <a:t>Sharef</a:t>
            </a:r>
            <a:r>
              <a:rPr lang="en-US" sz="1400" dirty="0" smtClean="0"/>
              <a:t> Youssef, NIST</a:t>
            </a:r>
          </a:p>
          <a:p>
            <a:pPr lvl="1"/>
            <a:r>
              <a:rPr lang="en-US" sz="1400" dirty="0" smtClean="0"/>
              <a:t>5. Jim Duncan, Vermont Monitoring Cooperative</a:t>
            </a:r>
          </a:p>
          <a:p>
            <a:pPr lvl="1"/>
            <a:r>
              <a:rPr lang="en-US" sz="1400" dirty="0" smtClean="0"/>
              <a:t>6. Stuart Rhea, Ag Connections</a:t>
            </a:r>
          </a:p>
          <a:p>
            <a:pPr lvl="1"/>
            <a:r>
              <a:rPr lang="en-US" sz="1400" dirty="0" smtClean="0"/>
              <a:t>7. Beth Plale, Indiana University</a:t>
            </a:r>
          </a:p>
          <a:p>
            <a:pPr lvl="1"/>
            <a:r>
              <a:rPr lang="en-US" sz="1400" dirty="0" smtClean="0"/>
              <a:t>8. Tobias </a:t>
            </a:r>
            <a:r>
              <a:rPr lang="en-US" sz="1400" dirty="0" err="1" smtClean="0"/>
              <a:t>Weigel</a:t>
            </a:r>
            <a:r>
              <a:rPr lang="en-US" sz="1400" dirty="0" smtClean="0"/>
              <a:t>, DKRZ, Germany</a:t>
            </a:r>
          </a:p>
          <a:p>
            <a:pPr>
              <a:buFont typeface="Wingdings 3" charset="2"/>
              <a:buChar char=""/>
            </a:pP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295400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RDA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PID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Profiles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Subgroups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Contact</a:t>
            </a:r>
            <a:r>
              <a:rPr lang="zh-CN" altLang="en-US" dirty="0" smtClean="0"/>
              <a:t>: </a:t>
            </a:r>
            <a:endParaRPr lang="en-US" altLang="zh-CN" dirty="0" smtClean="0"/>
          </a:p>
          <a:p>
            <a:r>
              <a:rPr lang="en-US" altLang="zh-CN" dirty="0" smtClean="0"/>
              <a:t>Beth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Plale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2"/>
              </a:rPr>
              <a:t>plale@indiana.edu</a:t>
            </a:r>
            <a:r>
              <a:rPr lang="zh-CN" altLang="zh-CN" dirty="0"/>
              <a:t>;</a:t>
            </a:r>
            <a:r>
              <a:rPr lang="zh-CN" altLang="en-US" dirty="0" smtClean="0"/>
              <a:t> </a:t>
            </a:r>
            <a:r>
              <a:rPr lang="en-US" altLang="zh-CN" dirty="0" smtClean="0"/>
              <a:t>Gabriel</a:t>
            </a:r>
            <a:r>
              <a:rPr lang="zh-CN" altLang="en-US" dirty="0" smtClean="0"/>
              <a:t> </a:t>
            </a:r>
            <a:r>
              <a:rPr lang="en-US" altLang="zh-CN" dirty="0" smtClean="0"/>
              <a:t>Zhou</a:t>
            </a:r>
            <a:r>
              <a:rPr lang="zh-CN" altLang="en-US" dirty="0" smtClean="0"/>
              <a:t>, </a:t>
            </a:r>
            <a:r>
              <a:rPr lang="en-US" altLang="zh-CN" dirty="0" smtClean="0">
                <a:hlinkClick r:id="rId3"/>
              </a:rPr>
              <a:t>quzhou@indiana.edu</a:t>
            </a:r>
            <a:r>
              <a:rPr lang="en-US" altLang="zh-CN" dirty="0" smtClean="0"/>
              <a:t>;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Tobias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Weigel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>
                <a:hlinkClick r:id="rId4"/>
              </a:rPr>
              <a:t>weigel@</a:t>
            </a:r>
            <a:r>
              <a:rPr lang="en-US" altLang="zh-CN" dirty="0" smtClean="0">
                <a:hlinkClick r:id="rId4"/>
              </a:rPr>
              <a:t>dkrz.de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3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prstClr val="black"/>
                </a:solidFill>
              </a:rPr>
              <a:t>Experiment with recent Recommendations emerging from Research Data Alliance (RDA) around persistent identifiers (PIDs) </a:t>
            </a:r>
          </a:p>
          <a:p>
            <a:pPr marL="285750" indent="-285750"/>
            <a:r>
              <a:rPr lang="en-US" dirty="0">
                <a:solidFill>
                  <a:prstClr val="black"/>
                </a:solidFill>
              </a:rPr>
              <a:t>Apply to real use case, rice genomics analysis </a:t>
            </a:r>
          </a:p>
          <a:p>
            <a:pPr marL="285750" indent="-285750"/>
            <a:r>
              <a:rPr lang="en-US" dirty="0">
                <a:solidFill>
                  <a:prstClr val="black"/>
                </a:solidFill>
              </a:rPr>
              <a:t>Design solution in modular way so that RDA tools can be used by multiple groups</a:t>
            </a:r>
          </a:p>
          <a:p>
            <a:pPr marL="285750" indent="-285750"/>
            <a:r>
              <a:rPr lang="en-US" dirty="0">
                <a:solidFill>
                  <a:prstClr val="black"/>
                </a:solidFill>
              </a:rPr>
              <a:t>Carry out simple evaluation that compares RDA tools running at AIST in Japan versus running at NDS in Urbana Champaign Illinois</a:t>
            </a:r>
          </a:p>
          <a:p>
            <a:r>
              <a:rPr lang="en-US" dirty="0">
                <a:solidFill>
                  <a:prstClr val="black"/>
                </a:solidFill>
              </a:rPr>
              <a:t>Harden service for rice genomics community while at same time using experiment as input to RDA working group on minimal metadata for PIDs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dirty="0">
                <a:solidFill>
                  <a:prstClr val="black"/>
                </a:solidFill>
                <a:latin typeface="Gill Sans M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0722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/>
              <a:t>F</a:t>
            </a:r>
            <a:r>
              <a:rPr lang="en-US" sz="2800" dirty="0" smtClean="0"/>
              <a:t>unded in part by:</a:t>
            </a:r>
          </a:p>
          <a:p>
            <a:pPr lvl="1"/>
            <a:r>
              <a:rPr lang="en-US" sz="2400" dirty="0" smtClean="0"/>
              <a:t>RDA US - MacArthur Foundation</a:t>
            </a:r>
          </a:p>
          <a:p>
            <a:pPr lvl="1"/>
            <a:r>
              <a:rPr lang="en-US" sz="2400" dirty="0" smtClean="0"/>
              <a:t>PRAGMA NSF OCI-1234983</a:t>
            </a:r>
          </a:p>
          <a:p>
            <a:pPr lvl="1"/>
            <a:r>
              <a:rPr lang="en-US" sz="2400" dirty="0" smtClean="0"/>
              <a:t>AIST </a:t>
            </a:r>
            <a:r>
              <a:rPr lang="en-US" sz="2400" dirty="0"/>
              <a:t>ICT International </a:t>
            </a:r>
            <a:r>
              <a:rPr lang="en-US" sz="2400" dirty="0" smtClean="0"/>
              <a:t>Team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Special thanks to CNRI for use of Handle V8 server and NDS for compute resources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964742" y="1326072"/>
            <a:ext cx="1755335" cy="49223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PRAGMA Data Services:</a:t>
            </a:r>
          </a:p>
          <a:p>
            <a:pPr algn="ctr" defTabSz="457200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ctr" defTabSz="457200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   Model for extracting provenance from Rocks VMs and client tool;</a:t>
            </a:r>
          </a:p>
          <a:p>
            <a:pPr algn="ctr" defTabSz="457200"/>
            <a:endParaRPr lang="en-US" sz="1400" dirty="0" smtClean="0">
              <a:solidFill>
                <a:prstClr val="black"/>
              </a:solidFill>
              <a:latin typeface="Calibri"/>
            </a:endParaRPr>
          </a:p>
          <a:p>
            <a:pPr algn="ctr" defTabSz="457200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alibri"/>
              </a:rPr>
              <a:t>MongoDB</a:t>
            </a: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 data store</a:t>
            </a:r>
            <a:r>
              <a:rPr lang="zh-CN" altLang="en-US" sz="1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for published data;</a:t>
            </a:r>
          </a:p>
          <a:p>
            <a:pPr algn="ctr" defTabSz="457200"/>
            <a:endParaRPr lang="en-US" sz="1400" dirty="0" smtClean="0">
              <a:solidFill>
                <a:prstClr val="black"/>
              </a:solidFill>
              <a:latin typeface="Calibri"/>
            </a:endParaRPr>
          </a:p>
          <a:p>
            <a:pPr algn="ctr" defTabSz="457200"/>
            <a:r>
              <a:rPr lang="en-US" sz="1400" dirty="0" err="1" smtClean="0">
                <a:solidFill>
                  <a:prstClr val="black"/>
                </a:solidFill>
                <a:latin typeface="Calibri"/>
              </a:rPr>
              <a:t>DataIdentity</a:t>
            </a:r>
            <a:r>
              <a:rPr lang="zh-CN" altLang="en-US" sz="1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service for publishing</a:t>
            </a:r>
            <a:r>
              <a:rPr lang="zh-CN" altLang="en-US" sz="1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data objects</a:t>
            </a:r>
            <a:r>
              <a:rPr lang="zh-CN" altLang="en-US" sz="1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Calibri"/>
              </a:rPr>
              <a:t>with</a:t>
            </a:r>
            <a:r>
              <a:rPr lang="zh-CN" altLang="en-US" sz="1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Calibri"/>
              </a:rPr>
              <a:t>PIDs</a:t>
            </a:r>
            <a:r>
              <a:rPr lang="zh-CN" alt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Calibri"/>
              </a:rPr>
              <a:t>and</a:t>
            </a: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 creating landing pages</a:t>
            </a:r>
          </a:p>
          <a:p>
            <a:pPr algn="ctr" defTabSz="457200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3400" y="1380315"/>
            <a:ext cx="1654186" cy="49150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PRAGMA compute VMs:</a:t>
            </a:r>
          </a:p>
          <a:p>
            <a:pPr algn="ctr" defTabSz="457200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Rocks VM for Galaxy workflow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1" y="609600"/>
            <a:ext cx="6172198" cy="593056"/>
          </a:xfrm>
          <a:prstGeom prst="rect">
            <a:avLst/>
          </a:prstGeom>
          <a:solidFill>
            <a:srgbClr val="FFFFFF"/>
          </a:solidFill>
          <a:ln>
            <a:solidFill>
              <a:srgbClr val="008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srgbClr val="008000"/>
                </a:solidFill>
                <a:latin typeface="Calibri"/>
              </a:rPr>
              <a:t>Rice genome variant discovery</a:t>
            </a:r>
            <a:endParaRPr lang="en-US" sz="1600" dirty="0">
              <a:solidFill>
                <a:srgbClr val="008000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07" y="729750"/>
            <a:ext cx="1008560" cy="350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54" y="1480482"/>
            <a:ext cx="1011213" cy="780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620" y="1559310"/>
            <a:ext cx="548201" cy="5479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808" y="1440373"/>
            <a:ext cx="1612294" cy="38842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438400" y="1328440"/>
            <a:ext cx="2297735" cy="49199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400" dirty="0" smtClean="0">
              <a:solidFill>
                <a:prstClr val="black"/>
              </a:solidFill>
              <a:latin typeface="Calibri"/>
            </a:endParaRPr>
          </a:p>
          <a:p>
            <a:pPr algn="ctr" defTabSz="457200"/>
            <a:endParaRPr lang="en-US" sz="1400" dirty="0" smtClean="0">
              <a:solidFill>
                <a:prstClr val="black"/>
              </a:solidFill>
              <a:latin typeface="Calibri"/>
            </a:endParaRPr>
          </a:p>
          <a:p>
            <a:pPr algn="ctr" defTabSz="457200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Persistent ID Types (PIT) Recommendation: </a:t>
            </a:r>
            <a:r>
              <a:rPr lang="en-US" sz="1400" dirty="0"/>
              <a:t>conceptual model for structuring typed information, an application programming interface for access to typed information and </a:t>
            </a:r>
            <a:r>
              <a:rPr lang="en-US" sz="1400" dirty="0" smtClean="0"/>
              <a:t>demonstrator </a:t>
            </a:r>
            <a:r>
              <a:rPr lang="en-US" sz="1400" dirty="0"/>
              <a:t>implementing the </a:t>
            </a:r>
            <a:r>
              <a:rPr lang="en-US" sz="1400" dirty="0" smtClean="0"/>
              <a:t>interface</a:t>
            </a:r>
          </a:p>
          <a:p>
            <a:pPr algn="ctr" defTabSz="457200"/>
            <a:endParaRPr lang="en-US" sz="1400" dirty="0" smtClean="0">
              <a:solidFill>
                <a:prstClr val="black"/>
              </a:solidFill>
              <a:latin typeface="Calibri"/>
            </a:endParaRPr>
          </a:p>
          <a:p>
            <a:pPr algn="ctr" defTabSz="457200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Data Type Registry (DTR) Recommendation: </a:t>
            </a:r>
            <a:r>
              <a:rPr lang="en-US" sz="1400" dirty="0"/>
              <a:t>aid data sharing efforts through improved data typing, specifically </a:t>
            </a:r>
            <a:r>
              <a:rPr lang="en-US" sz="1400" dirty="0" smtClean="0"/>
              <a:t>through a federated registry for registering data types.</a:t>
            </a:r>
            <a:r>
              <a:rPr lang="en-US" sz="1400" dirty="0"/>
              <a:t> 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Picture 8" descr="rda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35" y="1443000"/>
            <a:ext cx="1602381" cy="390275"/>
          </a:xfrm>
          <a:prstGeom prst="rect">
            <a:avLst/>
          </a:prstGeom>
        </p:spPr>
      </p:pic>
      <p:pic>
        <p:nvPicPr>
          <p:cNvPr id="34" name="Picture 33" descr="image007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86" y="672724"/>
            <a:ext cx="647323" cy="465031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04800" y="3505200"/>
            <a:ext cx="342893" cy="419019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1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286000" y="2362200"/>
            <a:ext cx="284774" cy="38056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7" name="Oval 36"/>
          <p:cNvSpPr/>
          <p:nvPr/>
        </p:nvSpPr>
        <p:spPr>
          <a:xfrm>
            <a:off x="2286000" y="4800600"/>
            <a:ext cx="292516" cy="361642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8" name="Oval 37"/>
          <p:cNvSpPr/>
          <p:nvPr/>
        </p:nvSpPr>
        <p:spPr>
          <a:xfrm>
            <a:off x="4800600" y="2819400"/>
            <a:ext cx="280749" cy="31068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9" name="Oval 38"/>
          <p:cNvSpPr/>
          <p:nvPr/>
        </p:nvSpPr>
        <p:spPr>
          <a:xfrm>
            <a:off x="4800600" y="3962400"/>
            <a:ext cx="263708" cy="29824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0" name="Oval 39"/>
          <p:cNvSpPr/>
          <p:nvPr/>
        </p:nvSpPr>
        <p:spPr>
          <a:xfrm>
            <a:off x="4800600" y="4648200"/>
            <a:ext cx="278442" cy="3770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34200" y="2133600"/>
            <a:ext cx="1447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Six modular pieces to  </a:t>
            </a:r>
            <a:r>
              <a:rPr lang="en-US" sz="2800" dirty="0" err="1" smtClean="0">
                <a:solidFill>
                  <a:srgbClr val="00B050"/>
                </a:solidFill>
              </a:rPr>
              <a:t>archi-tecture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54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Int’l Rice Research Institute (IRRI), Manila </a:t>
            </a:r>
            <a:r>
              <a:rPr lang="en-US" dirty="0" err="1" smtClean="0"/>
              <a:t>Phillippines</a:t>
            </a:r>
            <a:r>
              <a:rPr lang="en-US" dirty="0" smtClean="0"/>
              <a:t>, has a community of researchers carrying out genome wide association studies (GWAS) of their own phenotyping data</a:t>
            </a:r>
          </a:p>
          <a:p>
            <a:r>
              <a:rPr lang="en-US" dirty="0" smtClean="0"/>
              <a:t>IRRI has 3000 rice </a:t>
            </a:r>
            <a:r>
              <a:rPr lang="en-US" dirty="0"/>
              <a:t>g</a:t>
            </a:r>
            <a:r>
              <a:rPr lang="en-US" dirty="0" smtClean="0"/>
              <a:t>enomes and a common analysis framework</a:t>
            </a:r>
          </a:p>
          <a:p>
            <a:r>
              <a:rPr lang="en-US" dirty="0" smtClean="0"/>
              <a:t>IRRI is willing to provide analysis framework for free, but wants researchers to share results back </a:t>
            </a:r>
            <a:endParaRPr lang="en-US" dirty="0"/>
          </a:p>
          <a:p>
            <a:r>
              <a:rPr lang="en-US" dirty="0" smtClean="0"/>
              <a:t>Is interested in reproducibility of results as well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dirty="0">
                <a:solidFill>
                  <a:prstClr val="black"/>
                </a:solidFill>
                <a:latin typeface="Gill Sans M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890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Workflow Scenarios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altLang="zh-CN" dirty="0">
                <a:solidFill>
                  <a:prstClr val="black"/>
                </a:solidFill>
                <a:latin typeface="Gill Sans MT"/>
              </a:rPr>
              <a:t>4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5760" y="1565565"/>
            <a:ext cx="1676400" cy="838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dataset (phenotype)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019800" y="1676400"/>
            <a:ext cx="25908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Built-in genotype dataset (3K RG core SNPs)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71800" y="2819400"/>
            <a:ext cx="3581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phenotype data to merge;</a:t>
            </a:r>
          </a:p>
          <a:p>
            <a:pPr algn="ctr"/>
            <a:r>
              <a:rPr lang="en-US" dirty="0" smtClean="0"/>
              <a:t>Merge phenotype to genotype data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667000" y="1219200"/>
            <a:ext cx="6172200" cy="5029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572000" y="1219200"/>
            <a:ext cx="240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Galaxy Workflow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971800" y="1676400"/>
            <a:ext cx="2667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Upload phenotype data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858000" y="2819400"/>
            <a:ext cx="1752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Pre-computed kinship matrix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1800" y="43434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GWAS GLM (parameters specified)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324600" y="43434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GWAS MLM (parameters specified)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124200" y="5486400"/>
            <a:ext cx="1981200" cy="609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GWAS GLM 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77000" y="5486400"/>
            <a:ext cx="1981200" cy="609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GWAS MLM Results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stCxn id="24" idx="2"/>
            <a:endCxn id="25" idx="0"/>
          </p:cNvCxnSpPr>
          <p:nvPr/>
        </p:nvCxnSpPr>
        <p:spPr>
          <a:xfrm rot="5400000">
            <a:off x="5772150" y="1276350"/>
            <a:ext cx="533400" cy="2552700"/>
          </a:xfrm>
          <a:prstGeom prst="bent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0" idx="2"/>
            <a:endCxn id="25" idx="2"/>
          </p:cNvCxnSpPr>
          <p:nvPr/>
        </p:nvCxnSpPr>
        <p:spPr>
          <a:xfrm rot="5400000">
            <a:off x="6248400" y="2171700"/>
            <a:ext cx="12700" cy="2971800"/>
          </a:xfrm>
          <a:prstGeom prst="bentConnector3">
            <a:avLst>
              <a:gd name="adj1" fmla="val 3072724"/>
            </a:avLst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9" idx="2"/>
            <a:endCxn id="25" idx="0"/>
          </p:cNvCxnSpPr>
          <p:nvPr/>
        </p:nvCxnSpPr>
        <p:spPr>
          <a:xfrm rot="16200000" flipH="1">
            <a:off x="4267200" y="2324100"/>
            <a:ext cx="533400" cy="457200"/>
          </a:xfrm>
          <a:prstGeom prst="bent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2"/>
            <a:endCxn id="35" idx="0"/>
          </p:cNvCxnSpPr>
          <p:nvPr/>
        </p:nvCxnSpPr>
        <p:spPr>
          <a:xfrm>
            <a:off x="4114800" y="5105400"/>
            <a:ext cx="0" cy="381000"/>
          </a:xfrm>
          <a:prstGeom prst="straightConnector1">
            <a:avLst/>
          </a:prstGeom>
          <a:ln w="3175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2"/>
            <a:endCxn id="36" idx="0"/>
          </p:cNvCxnSpPr>
          <p:nvPr/>
        </p:nvCxnSpPr>
        <p:spPr>
          <a:xfrm>
            <a:off x="7467600" y="5105400"/>
            <a:ext cx="0" cy="381000"/>
          </a:xfrm>
          <a:prstGeom prst="straightConnector1">
            <a:avLst/>
          </a:prstGeom>
          <a:ln w="3175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3"/>
            <a:endCxn id="29" idx="1"/>
          </p:cNvCxnSpPr>
          <p:nvPr/>
        </p:nvCxnSpPr>
        <p:spPr>
          <a:xfrm flipV="1">
            <a:off x="2302160" y="1981200"/>
            <a:ext cx="669640" cy="3465"/>
          </a:xfrm>
          <a:prstGeom prst="straightConnector1">
            <a:avLst/>
          </a:prstGeom>
          <a:ln w="3175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32" idx="3"/>
          </p:cNvCxnSpPr>
          <p:nvPr/>
        </p:nvCxnSpPr>
        <p:spPr>
          <a:xfrm rot="10800000" flipV="1">
            <a:off x="5257800" y="4038600"/>
            <a:ext cx="1066800" cy="685800"/>
          </a:xfrm>
          <a:prstGeom prst="bent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4" idx="1"/>
          </p:cNvCxnSpPr>
          <p:nvPr/>
        </p:nvCxnSpPr>
        <p:spPr>
          <a:xfrm>
            <a:off x="5181600" y="4038600"/>
            <a:ext cx="1143000" cy="685800"/>
          </a:xfrm>
          <a:prstGeom prst="bentConnector3">
            <a:avLst>
              <a:gd name="adj1" fmla="val 5303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0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overall solution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altLang="zh-CN" dirty="0">
                <a:solidFill>
                  <a:prstClr val="black"/>
                </a:solidFill>
                <a:latin typeface="Gill Sans MT"/>
              </a:rPr>
              <a:t>5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33" y="18966571"/>
            <a:ext cx="7870949" cy="344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33" y="19118971"/>
            <a:ext cx="7870949" cy="344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3" y="19271371"/>
            <a:ext cx="7870949" cy="344455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feld 6"/>
          <p:cNvSpPr txBox="1"/>
          <p:nvPr/>
        </p:nvSpPr>
        <p:spPr>
          <a:xfrm>
            <a:off x="573019" y="2433935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smtClean="0">
                <a:solidFill>
                  <a:schemeClr val="bg1">
                    <a:lumMod val="65000"/>
                  </a:schemeClr>
                </a:solidFill>
              </a:rPr>
              <a:t>1. End-user</a:t>
            </a:r>
            <a:endParaRPr lang="de-DE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feld 8"/>
          <p:cNvSpPr txBox="1"/>
          <p:nvPr/>
        </p:nvSpPr>
        <p:spPr>
          <a:xfrm>
            <a:off x="2895600" y="2433935"/>
            <a:ext cx="2831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2. Repository Service</a:t>
            </a:r>
            <a:endParaRPr lang="de-DE" sz="2400" dirty="0">
              <a:solidFill>
                <a:srgbClr val="000000"/>
              </a:solidFill>
            </a:endParaRPr>
          </a:p>
        </p:txBody>
      </p:sp>
      <p:sp>
        <p:nvSpPr>
          <p:cNvPr id="29" name="Textfeld 9"/>
          <p:cNvSpPr txBox="1"/>
          <p:nvPr/>
        </p:nvSpPr>
        <p:spPr>
          <a:xfrm>
            <a:off x="6225993" y="2433935"/>
            <a:ext cx="1914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3. PID Service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71600"/>
            <a:ext cx="560139" cy="990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219200"/>
            <a:ext cx="1034473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344701" cy="609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219200"/>
            <a:ext cx="1034473" cy="121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800" y="3925669"/>
            <a:ext cx="2422239" cy="16909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t" anchorCtr="0"/>
          <a:lstStyle/>
          <a:p>
            <a:pPr algn="ctr"/>
            <a:r>
              <a:rPr lang="en-US" dirty="0" smtClean="0"/>
              <a:t>PRAGMA Data</a:t>
            </a:r>
          </a:p>
          <a:p>
            <a:pPr algn="ctr"/>
            <a:r>
              <a:rPr lang="en-US" dirty="0" smtClean="0"/>
              <a:t>Repository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00800" y="3925669"/>
            <a:ext cx="2540000" cy="16909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t" anchorCtr="0"/>
          <a:lstStyle/>
          <a:p>
            <a:pPr algn="ctr"/>
            <a:r>
              <a:rPr lang="en-US" dirty="0" err="1" smtClean="0"/>
              <a:t>DataIdentity</a:t>
            </a:r>
            <a:r>
              <a:rPr lang="en-US" dirty="0" smtClean="0"/>
              <a:t> Service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23115" y="4564304"/>
            <a:ext cx="815885" cy="7696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Data-Identity</a:t>
            </a:r>
          </a:p>
          <a:p>
            <a:pPr algn="ctr"/>
            <a:r>
              <a:rPr lang="en-US" sz="1400" dirty="0" smtClean="0"/>
              <a:t>Server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8108611" y="4553015"/>
            <a:ext cx="806789" cy="7696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RDA DTR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7280559" y="4558659"/>
            <a:ext cx="796641" cy="7696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RDA PIT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211666" y="3925669"/>
            <a:ext cx="2514600" cy="16909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t" anchorCtr="0"/>
          <a:lstStyle/>
          <a:p>
            <a:pPr algn="ctr"/>
            <a:r>
              <a:rPr lang="en-US" dirty="0" smtClean="0"/>
              <a:t>IRRI Galaxy VM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11666" y="4864700"/>
            <a:ext cx="1388534" cy="73736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Galaxy Workflow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87183" y="5727530"/>
            <a:ext cx="235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 experimental DO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172200" y="567826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assigned persistent identifier and landing page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581400" y="5678269"/>
            <a:ext cx="2036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 to</a:t>
            </a:r>
          </a:p>
          <a:p>
            <a:pPr algn="ctr"/>
            <a:r>
              <a:rPr lang="en-US" dirty="0" smtClean="0"/>
              <a:t>repository database</a:t>
            </a:r>
            <a:endParaRPr lang="en-US" dirty="0"/>
          </a:p>
        </p:txBody>
      </p:sp>
      <p:sp>
        <p:nvSpPr>
          <p:cNvPr id="38" name="Pentagon 37"/>
          <p:cNvSpPr/>
          <p:nvPr/>
        </p:nvSpPr>
        <p:spPr>
          <a:xfrm>
            <a:off x="2743200" y="4546045"/>
            <a:ext cx="528099" cy="446424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entagon 38"/>
          <p:cNvSpPr/>
          <p:nvPr/>
        </p:nvSpPr>
        <p:spPr>
          <a:xfrm>
            <a:off x="5791200" y="4546045"/>
            <a:ext cx="528099" cy="446424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24752" y="4374405"/>
            <a:ext cx="1375448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Galaxy</a:t>
            </a:r>
          </a:p>
          <a:p>
            <a:pPr algn="ctr"/>
            <a:r>
              <a:rPr lang="en-US" sz="1200" dirty="0" smtClean="0"/>
              <a:t>Portal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623904" y="4857003"/>
            <a:ext cx="1076961" cy="7281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Data- Identity</a:t>
            </a:r>
          </a:p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1623903" y="4365938"/>
            <a:ext cx="1076961" cy="4648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1400" dirty="0" err="1" smtClean="0"/>
              <a:t>DataIdentity</a:t>
            </a:r>
            <a:endParaRPr lang="en-US" sz="1400" dirty="0" smtClean="0"/>
          </a:p>
          <a:p>
            <a:pPr algn="ctr"/>
            <a:r>
              <a:rPr lang="en-US" sz="1400" dirty="0" smtClean="0"/>
              <a:t>Portal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677448" y="33277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Reuse DO and Reproduce Workflow</a:t>
            </a:r>
            <a:endParaRPr lang="en-US" dirty="0"/>
          </a:p>
        </p:txBody>
      </p:sp>
      <p:sp>
        <p:nvSpPr>
          <p:cNvPr id="44" name="U-Turn Arrow 43"/>
          <p:cNvSpPr/>
          <p:nvPr/>
        </p:nvSpPr>
        <p:spPr>
          <a:xfrm flipH="1">
            <a:off x="1219200" y="3163669"/>
            <a:ext cx="6629400" cy="762000"/>
          </a:xfrm>
          <a:prstGeom prst="utur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581400" y="4648200"/>
            <a:ext cx="1981200" cy="83820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err="1" smtClean="0">
                <a:solidFill>
                  <a:srgbClr val="000000"/>
                </a:solidFill>
                <a:latin typeface="Calibri"/>
              </a:rPr>
              <a:t>M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ongoDB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62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Demo – Reproducibility in Rice Genomics Workflow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17073"/>
            <a:ext cx="5486400" cy="39693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dirty="0">
                <a:solidFill>
                  <a:prstClr val="black"/>
                </a:solidFill>
                <a:latin typeface="Gill Sans MT"/>
              </a:rPr>
              <a:t>6</a:t>
            </a: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5257800"/>
            <a:ext cx="1041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Diagram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</a:t>
            </a:r>
            <a:r>
              <a:rPr lang="en-US" dirty="0"/>
              <a:t>7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38288"/>
          <a:stretch/>
        </p:blipFill>
        <p:spPr>
          <a:xfrm>
            <a:off x="1524000" y="1219200"/>
            <a:ext cx="6248400" cy="50625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14600"/>
            <a:ext cx="273593" cy="228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514600"/>
            <a:ext cx="273593" cy="228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514600"/>
            <a:ext cx="273593" cy="2286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07" y="2438400"/>
            <a:ext cx="273593" cy="228600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5105400" y="2895600"/>
            <a:ext cx="685800" cy="5334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00600" y="2971800"/>
            <a:ext cx="129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noProof="0" dirty="0" smtClean="0">
                <a:solidFill>
                  <a:sysClr val="windowText" lastClr="000000"/>
                </a:solidFill>
              </a:rPr>
              <a:t>Galaxy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noProof="0" dirty="0" smtClean="0">
                <a:solidFill>
                  <a:sysClr val="windowText" lastClr="000000"/>
                </a:solidFill>
              </a:rPr>
              <a:t>Server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419600" y="2895600"/>
            <a:ext cx="609600" cy="5334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Identity</a:t>
            </a:r>
            <a:r>
              <a:rPr kumimoji="0" lang="en-US" sz="9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GUI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52600" y="2819400"/>
            <a:ext cx="1523993" cy="4572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52600" y="2819400"/>
            <a:ext cx="152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PRAGMA Data</a:t>
            </a:r>
            <a:r>
              <a:rPr kumimoji="0" lang="en-US" sz="11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Identity Service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334000" y="1828800"/>
            <a:ext cx="1523993" cy="4572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4000" y="1828800"/>
            <a:ext cx="152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PRAGMA Data</a:t>
            </a:r>
            <a:r>
              <a:rPr kumimoji="0" lang="en-US" sz="11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Identity Service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553200" y="2667000"/>
            <a:ext cx="1524000" cy="38100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486400" y="2694801"/>
            <a:ext cx="3589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noProof="0" dirty="0" err="1" smtClean="0">
                <a:solidFill>
                  <a:sysClr val="windowText" lastClr="000000"/>
                </a:solidFill>
              </a:rPr>
              <a:t>Handle.net</a:t>
            </a:r>
            <a:r>
              <a:rPr lang="en-US" sz="1200" kern="0" noProof="0" dirty="0" smtClean="0">
                <a:solidFill>
                  <a:sysClr val="windowText" lastClr="000000"/>
                </a:solidFill>
              </a:rPr>
              <a:t> Service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676400" y="2133600"/>
            <a:ext cx="1905001" cy="304801"/>
          </a:xfrm>
          <a:prstGeom prst="roundRect">
            <a:avLst/>
          </a:prstGeom>
          <a:gradFill rotWithShape="1">
            <a:gsLst>
              <a:gs pos="0">
                <a:srgbClr val="F79646">
                  <a:tint val="100000"/>
                  <a:shade val="100000"/>
                  <a:satMod val="130000"/>
                </a:srgbClr>
              </a:gs>
              <a:gs pos="100000">
                <a:srgbClr val="F7964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9913" y="2133600"/>
            <a:ext cx="3589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PRAGMA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Data Repository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5800" y="2514600"/>
            <a:ext cx="609600" cy="200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SDSC,CA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62600" y="2362200"/>
            <a:ext cx="457200" cy="200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NDS, IL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53200" y="2362200"/>
            <a:ext cx="533400" cy="200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CNRI, VA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90800" y="2514600"/>
            <a:ext cx="609600" cy="200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AIST, Japan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77" name="Curved Connector 76"/>
          <p:cNvCxnSpPr>
            <a:stCxn id="58" idx="2"/>
            <a:endCxn id="62" idx="2"/>
          </p:cNvCxnSpPr>
          <p:nvPr/>
        </p:nvCxnSpPr>
        <p:spPr>
          <a:xfrm rot="5400000" flipH="1" flipV="1">
            <a:off x="4800598" y="761998"/>
            <a:ext cx="228600" cy="4800603"/>
          </a:xfrm>
          <a:prstGeom prst="curvedConnector3">
            <a:avLst>
              <a:gd name="adj1" fmla="val -25315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50" idx="0"/>
            <a:endCxn id="65" idx="0"/>
          </p:cNvCxnSpPr>
          <p:nvPr/>
        </p:nvCxnSpPr>
        <p:spPr>
          <a:xfrm rot="16200000" flipV="1">
            <a:off x="3742977" y="1015380"/>
            <a:ext cx="381000" cy="2617440"/>
          </a:xfrm>
          <a:prstGeom prst="curvedConnector3">
            <a:avLst>
              <a:gd name="adj1" fmla="val 16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Curved Connector 82"/>
          <p:cNvCxnSpPr>
            <a:stCxn id="65" idx="0"/>
            <a:endCxn id="59" idx="1"/>
          </p:cNvCxnSpPr>
          <p:nvPr/>
        </p:nvCxnSpPr>
        <p:spPr>
          <a:xfrm rot="16200000" flipH="1" flipV="1">
            <a:off x="1738057" y="2148143"/>
            <a:ext cx="901244" cy="872157"/>
          </a:xfrm>
          <a:prstGeom prst="curvedConnector4">
            <a:avLst>
              <a:gd name="adj1" fmla="val -25365"/>
              <a:gd name="adj2" fmla="val 126532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50" idx="0"/>
          </p:cNvCxnSpPr>
          <p:nvPr/>
        </p:nvCxnSpPr>
        <p:spPr>
          <a:xfrm rot="16200000" flipV="1">
            <a:off x="4297499" y="1569901"/>
            <a:ext cx="228600" cy="166079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64" idx="0"/>
            <a:endCxn id="61" idx="0"/>
          </p:cNvCxnSpPr>
          <p:nvPr/>
        </p:nvCxnSpPr>
        <p:spPr>
          <a:xfrm rot="5400000" flipH="1" flipV="1">
            <a:off x="4210050" y="247651"/>
            <a:ext cx="304800" cy="3467099"/>
          </a:xfrm>
          <a:prstGeom prst="curvedConnector3">
            <a:avLst>
              <a:gd name="adj1" fmla="val 175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61" idx="3"/>
            <a:endCxn id="62" idx="0"/>
          </p:cNvCxnSpPr>
          <p:nvPr/>
        </p:nvCxnSpPr>
        <p:spPr>
          <a:xfrm>
            <a:off x="6858000" y="2044244"/>
            <a:ext cx="457200" cy="62275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4191000" y="4267200"/>
            <a:ext cx="1524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191000" y="4572000"/>
            <a:ext cx="152400" cy="152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4343400" y="4219545"/>
            <a:ext cx="838200" cy="20005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Service Route 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343400" y="4524345"/>
            <a:ext cx="838200" cy="20005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Service Route 2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42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Philosophy behind RDA PIT and DTR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86840"/>
            <a:ext cx="86106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PID systems (</a:t>
            </a:r>
            <a:r>
              <a:rPr lang="en-US" altLang="zh-CN" dirty="0" smtClean="0"/>
              <a:t>DOI</a:t>
            </a:r>
            <a:r>
              <a:rPr lang="en-US" dirty="0" smtClean="0"/>
              <a:t>,</a:t>
            </a:r>
            <a:r>
              <a:rPr lang="zh-CN" altLang="en-US" dirty="0" smtClean="0"/>
              <a:t> </a:t>
            </a:r>
            <a:r>
              <a:rPr lang="zh-CN" altLang="zh-CN" dirty="0"/>
              <a:t> </a:t>
            </a:r>
            <a:r>
              <a:rPr lang="en-US" dirty="0" smtClean="0"/>
              <a:t>Handle,  ARK) all support small amount of metadata (minimal metadata) associated with each PID</a:t>
            </a:r>
          </a:p>
          <a:p>
            <a:r>
              <a:rPr lang="en-US" dirty="0" smtClean="0"/>
              <a:t>RDA PIT and Data Type Registry (DTR) Recommendations use Handle system</a:t>
            </a:r>
          </a:p>
          <a:p>
            <a:pPr lvl="1"/>
            <a:r>
              <a:rPr lang="en-US" dirty="0" smtClean="0"/>
              <a:t>on philosophy that DOI minimal metadata too citation centric</a:t>
            </a:r>
          </a:p>
          <a:p>
            <a:r>
              <a:rPr lang="en-US" dirty="0" smtClean="0"/>
              <a:t>RDA DTR holds type/profile definitions of minimal metadata </a:t>
            </a:r>
          </a:p>
          <a:p>
            <a:r>
              <a:rPr lang="en-US" dirty="0" smtClean="0"/>
              <a:t>Under RDA </a:t>
            </a:r>
            <a:r>
              <a:rPr lang="en-US" dirty="0"/>
              <a:t>model, e</a:t>
            </a:r>
            <a:r>
              <a:rPr lang="en-US" dirty="0" smtClean="0"/>
              <a:t>very attribute and value in &lt;attribute, value&gt; pair is typed,  given a Handle and stored to the DTR</a:t>
            </a:r>
          </a:p>
          <a:p>
            <a:r>
              <a:rPr lang="en-US" dirty="0" smtClean="0"/>
              <a:t>A minimal metadata definition, an aggregate of attributes, is called a profile.  It too resides in the DTR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336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</a:rPr>
              <a:t>Page </a:t>
            </a:r>
            <a:r>
              <a:rPr lang="en-US" dirty="0">
                <a:solidFill>
                  <a:prstClr val="black"/>
                </a:solidFill>
                <a:latin typeface="Gill Sans M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8755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64036</TotalTime>
  <Words>1045</Words>
  <Application>Microsoft Macintosh PowerPoint</Application>
  <PresentationFormat>On-screen Show (4:3)</PresentationFormat>
  <Paragraphs>189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Origin</vt:lpstr>
      <vt:lpstr>Office Theme</vt:lpstr>
      <vt:lpstr>Document</vt:lpstr>
      <vt:lpstr>Bringing visibility to food security data results:  an experiment in Research Data Alliance (RDA) PID tools</vt:lpstr>
      <vt:lpstr>Motivation</vt:lpstr>
      <vt:lpstr>PowerPoint Presentation</vt:lpstr>
      <vt:lpstr>Application Motivation</vt:lpstr>
      <vt:lpstr>Typical Workflow Scenarios</vt:lpstr>
      <vt:lpstr>Our overall solution</vt:lpstr>
      <vt:lpstr>Demo – Reproducibility in Rice Genomics Workflow</vt:lpstr>
      <vt:lpstr>Deployment Diagram</vt:lpstr>
      <vt:lpstr>Philosophy behind RDA PIT and DTR</vt:lpstr>
      <vt:lpstr>RDA PIT/DTR Service Benchmark</vt:lpstr>
      <vt:lpstr>Test framework</vt:lpstr>
      <vt:lpstr>Response time: SDSC/AIST as Initiator</vt:lpstr>
      <vt:lpstr>Throughput: SDSC/AIST as initiator</vt:lpstr>
      <vt:lpstr>SDSC-&gt;AIST: PID metadata VS Landing page</vt:lpstr>
      <vt:lpstr>Success to Date</vt:lpstr>
      <vt:lpstr>Next Steps</vt:lpstr>
      <vt:lpstr>Why important?  PIDs for all sorts of uses, not necessarily just tied to publishing of datasets associated with publications</vt:lpstr>
      <vt:lpstr> </vt:lpstr>
      <vt:lpstr>Join Us!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Evaluation Tool</dc:title>
  <dc:creator>Zhou, Quan</dc:creator>
  <cp:lastModifiedBy>Quan Zhou</cp:lastModifiedBy>
  <cp:revision>5366</cp:revision>
  <cp:lastPrinted>2015-06-24T17:05:38Z</cp:lastPrinted>
  <dcterms:created xsi:type="dcterms:W3CDTF">2006-08-16T00:00:00Z</dcterms:created>
  <dcterms:modified xsi:type="dcterms:W3CDTF">2016-10-21T13:05:06Z</dcterms:modified>
</cp:coreProperties>
</file>